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19"/>
  </p:notesMasterIdLst>
  <p:handoutMasterIdLst>
    <p:handoutMasterId r:id="rId20"/>
  </p:handoutMasterIdLst>
  <p:sldIdLst>
    <p:sldId id="256" r:id="rId3"/>
    <p:sldId id="264" r:id="rId4"/>
    <p:sldId id="266" r:id="rId5"/>
    <p:sldId id="272" r:id="rId6"/>
    <p:sldId id="268" r:id="rId7"/>
    <p:sldId id="267" r:id="rId8"/>
    <p:sldId id="270" r:id="rId9"/>
    <p:sldId id="260" r:id="rId10"/>
    <p:sldId id="257" r:id="rId11"/>
    <p:sldId id="261" r:id="rId12"/>
    <p:sldId id="263" r:id="rId13"/>
    <p:sldId id="262" r:id="rId14"/>
    <p:sldId id="259" r:id="rId15"/>
    <p:sldId id="271" r:id="rId16"/>
    <p:sldId id="269" r:id="rId17"/>
    <p:sldId id="258"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927"/>
    <a:srgbClr val="00386B"/>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5" autoAdjust="0"/>
    <p:restoredTop sz="87873" autoAdjust="0"/>
  </p:normalViewPr>
  <p:slideViewPr>
    <p:cSldViewPr snapToGrid="0">
      <p:cViewPr>
        <p:scale>
          <a:sx n="60" d="100"/>
          <a:sy n="60" d="100"/>
        </p:scale>
        <p:origin x="-1668" y="-414"/>
      </p:cViewPr>
      <p:guideLst>
        <p:guide orient="horz" pos="2160"/>
        <p:guide pos="2880"/>
      </p:guideLst>
    </p:cSldViewPr>
  </p:slideViewPr>
  <p:notesTextViewPr>
    <p:cViewPr>
      <p:scale>
        <a:sx n="100" d="100"/>
        <a:sy n="100" d="100"/>
      </p:scale>
      <p:origin x="0" y="0"/>
    </p:cViewPr>
  </p:notesTextViewPr>
  <p:notesViewPr>
    <p:cSldViewPr snapToGrid="0">
      <p:cViewPr varScale="1">
        <p:scale>
          <a:sx n="65" d="100"/>
          <a:sy n="65" d="100"/>
        </p:scale>
        <p:origin x="-265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8" name="Rectangle 6"/>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defRPr>
            </a:lvl1pPr>
          </a:lstStyle>
          <a:p>
            <a:pPr>
              <a:defRPr/>
            </a:pPr>
            <a:r>
              <a:rPr lang="en-US"/>
              <a:t>Types and Forms of Energy</a:t>
            </a:r>
          </a:p>
        </p:txBody>
      </p:sp>
      <p:sp>
        <p:nvSpPr>
          <p:cNvPr id="3079" name="Rectangle 7"/>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r>
              <a:rPr lang="en-US" dirty="0" smtClean="0"/>
              <a:t>PLTW Gateway</a:t>
            </a:r>
            <a:endParaRPr lang="en-US" baseline="30000" dirty="0"/>
          </a:p>
          <a:p>
            <a:pPr>
              <a:defRPr/>
            </a:pPr>
            <a:r>
              <a:rPr lang="en-US" dirty="0"/>
              <a:t>Unit </a:t>
            </a:r>
            <a:r>
              <a:rPr lang="en-US" dirty="0" smtClean="0"/>
              <a:t>3 </a:t>
            </a:r>
            <a:r>
              <a:rPr lang="en-US" dirty="0"/>
              <a:t>– Lesson </a:t>
            </a:r>
            <a:r>
              <a:rPr lang="en-US" dirty="0" smtClean="0"/>
              <a:t>3.1</a:t>
            </a:r>
            <a:r>
              <a:rPr lang="en-US" dirty="0"/>
              <a:t>– Investigating Energy</a:t>
            </a:r>
          </a:p>
        </p:txBody>
      </p:sp>
      <p:sp>
        <p:nvSpPr>
          <p:cNvPr id="3080" name="Rectangle 8"/>
          <p:cNvSpPr>
            <a:spLocks noGrp="1" noChangeArrowheads="1"/>
          </p:cNvSpPr>
          <p:nvPr>
            <p:ph type="ftr" sz="quarter" idx="2"/>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latin typeface="Arial" charset="0"/>
                <a:cs typeface="Arial" charset="0"/>
              </a:defRPr>
            </a:lvl1pPr>
          </a:lstStyle>
          <a:p>
            <a:pPr>
              <a:defRPr/>
            </a:pPr>
            <a:r>
              <a:rPr lang="en-US" dirty="0" smtClean="0"/>
              <a:t>© 2011 Project </a:t>
            </a:r>
            <a:r>
              <a:rPr lang="en-US" dirty="0"/>
              <a:t>Lead The Way, Inc</a:t>
            </a:r>
            <a:r>
              <a:rPr lang="en-US" dirty="0" smtClean="0"/>
              <a:t>.</a:t>
            </a:r>
            <a:endParaRPr lang="en-US" baseline="30000" dirty="0"/>
          </a:p>
        </p:txBody>
      </p:sp>
      <p:sp>
        <p:nvSpPr>
          <p:cNvPr id="3081" name="Rectangle 9"/>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defRPr>
            </a:lvl1pPr>
          </a:lstStyle>
          <a:p>
            <a:pPr>
              <a:defRPr/>
            </a:pPr>
            <a:fld id="{4C5F3F41-0003-44EC-B94D-FE82692C4A63}" type="slidenum">
              <a:rPr lang="en-US"/>
              <a:pPr>
                <a:defRPr/>
              </a:pPr>
              <a:t>‹#›</a:t>
            </a:fld>
            <a:endParaRPr lang="en-US"/>
          </a:p>
        </p:txBody>
      </p:sp>
    </p:spTree>
    <p:extLst>
      <p:ext uri="{BB962C8B-B14F-4D97-AF65-F5344CB8AC3E}">
        <p14:creationId xmlns:p14="http://schemas.microsoft.com/office/powerpoint/2010/main" val="67205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4" name="Rectangle 8"/>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defRPr>
            </a:lvl1pPr>
          </a:lstStyle>
          <a:p>
            <a:pPr>
              <a:defRPr/>
            </a:pPr>
            <a:r>
              <a:rPr lang="en-US"/>
              <a:t>Types and Forms of Energy</a:t>
            </a:r>
          </a:p>
        </p:txBody>
      </p:sp>
      <p:sp>
        <p:nvSpPr>
          <p:cNvPr id="14345" name="Rectangle 9"/>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r>
              <a:rPr lang="en-US" dirty="0" smtClean="0"/>
              <a:t>PLTW Gateway</a:t>
            </a:r>
            <a:endParaRPr lang="en-US" baseline="30000" dirty="0"/>
          </a:p>
          <a:p>
            <a:pPr>
              <a:defRPr/>
            </a:pPr>
            <a:r>
              <a:rPr lang="en-US" dirty="0"/>
              <a:t>Unit 3– Lesson 3.1– Investigating Energy</a:t>
            </a:r>
          </a:p>
        </p:txBody>
      </p:sp>
      <p:sp>
        <p:nvSpPr>
          <p:cNvPr id="19462" name="Rectangle 10"/>
          <p:cNvSpPr>
            <a:spLocks noChangeArrowheads="1"/>
          </p:cNvSpPr>
          <p:nvPr/>
        </p:nvSpPr>
        <p:spPr bwMode="auto">
          <a:xfrm>
            <a:off x="77788" y="858520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p>
            <a:pPr>
              <a:defRPr/>
            </a:pPr>
            <a:r>
              <a:rPr lang="en-US" sz="1200" dirty="0" smtClean="0"/>
              <a:t>© 2011 Project Lead The Way, Inc.</a:t>
            </a:r>
            <a:endParaRPr lang="en-US" sz="1200" baseline="30000" dirty="0"/>
          </a:p>
        </p:txBody>
      </p:sp>
      <p:sp>
        <p:nvSpPr>
          <p:cNvPr id="19463" name="Rectangle 11"/>
          <p:cNvSpPr>
            <a:spLocks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p>
            <a:pPr algn="r" defTabSz="931863"/>
            <a:fld id="{A39433DB-86EB-40B7-9B7D-6FF3A770BE60}" type="slidenum">
              <a:rPr lang="en-US" sz="1200"/>
              <a:pPr algn="r" defTabSz="931863"/>
              <a:t>‹#›</a:t>
            </a:fld>
            <a:endParaRPr lang="en-US" sz="1200"/>
          </a:p>
        </p:txBody>
      </p:sp>
    </p:spTree>
    <p:extLst>
      <p:ext uri="{BB962C8B-B14F-4D97-AF65-F5344CB8AC3E}">
        <p14:creationId xmlns:p14="http://schemas.microsoft.com/office/powerpoint/2010/main" val="1936516831"/>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Types and Forms of Energy</a:t>
            </a:r>
          </a:p>
        </p:txBody>
      </p:sp>
      <p:sp>
        <p:nvSpPr>
          <p:cNvPr id="2048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3– Lesson 3.1– Investigating Energy</a:t>
            </a:r>
          </a:p>
        </p:txBody>
      </p:sp>
      <p:sp>
        <p:nvSpPr>
          <p:cNvPr id="20484" name="Rectangle 2"/>
          <p:cNvSpPr>
            <a:spLocks noGrp="1" noRot="1" noChangeAspect="1" noChangeArrowheads="1" noTextEdit="1"/>
          </p:cNvSpPr>
          <p:nvPr>
            <p:ph type="sldImg"/>
          </p:nvPr>
        </p:nvSpPr>
        <p:spPr>
          <a:ln/>
        </p:spPr>
      </p:sp>
      <p:sp>
        <p:nvSpPr>
          <p:cNvPr id="204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Types and Forms of Energy</a:t>
            </a:r>
          </a:p>
        </p:txBody>
      </p:sp>
      <p:sp>
        <p:nvSpPr>
          <p:cNvPr id="29699"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3– Lesson 3.1– Investigating Energy</a:t>
            </a:r>
          </a:p>
        </p:txBody>
      </p:sp>
      <p:sp>
        <p:nvSpPr>
          <p:cNvPr id="29700" name="Rectangle 2"/>
          <p:cNvSpPr>
            <a:spLocks noGrp="1" noRot="1" noChangeAspect="1" noChangeArrowheads="1" noTextEdit="1"/>
          </p:cNvSpPr>
          <p:nvPr>
            <p:ph type="sldImg"/>
          </p:nvPr>
        </p:nvSpPr>
        <p:spPr>
          <a:ln/>
        </p:spPr>
      </p:sp>
      <p:sp>
        <p:nvSpPr>
          <p:cNvPr id="297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Types and Forms of Energy</a:t>
            </a:r>
          </a:p>
        </p:txBody>
      </p:sp>
      <p:sp>
        <p:nvSpPr>
          <p:cNvPr id="3072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3– Lesson 3.1– Investigating Energy</a:t>
            </a:r>
          </a:p>
        </p:txBody>
      </p:sp>
      <p:sp>
        <p:nvSpPr>
          <p:cNvPr id="30724" name="Rectangle 2"/>
          <p:cNvSpPr>
            <a:spLocks noGrp="1" noRot="1" noChangeAspect="1" noChangeArrowheads="1" noTextEdit="1"/>
          </p:cNvSpPr>
          <p:nvPr>
            <p:ph type="sldImg"/>
          </p:nvPr>
        </p:nvSpPr>
        <p:spPr>
          <a:ln/>
        </p:spPr>
      </p:sp>
      <p:sp>
        <p:nvSpPr>
          <p:cNvPr id="307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For example, when you heat a pot of water on a stove, the heat from the burner adds energy to the water, causing the water molecules to move around more rapidly, increasing the water’s thermal energy. </a:t>
            </a:r>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Types and Forms of Energy</a:t>
            </a:r>
          </a:p>
        </p:txBody>
      </p:sp>
      <p:sp>
        <p:nvSpPr>
          <p:cNvPr id="31747"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3– Lesson 3.1– Investigating Energy</a:t>
            </a:r>
          </a:p>
        </p:txBody>
      </p:sp>
      <p:sp>
        <p:nvSpPr>
          <p:cNvPr id="3174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An atom's nucleus can be split apart. When this is done, a tremendous amount of energy is released. The energy is both heat and light energy. This energy, when let out slowly, can be harnessed to generate electricity. When it is let out all at once, it can make a tremendous explosion in an atomic bomb. </a:t>
            </a:r>
          </a:p>
          <a:p>
            <a:pPr eaLnBrk="1" hangingPunct="1"/>
            <a:endParaRPr lang="en-US" smtClean="0"/>
          </a:p>
          <a:p>
            <a:r>
              <a:rPr lang="en-US" smtClean="0"/>
              <a:t>The word fission means to split apart. Inside the reactor of an atomic power plant, uranium atoms are split apart in a controlled chain reaction. In a chain reaction, particles released by the splitting of the atom go off and strike other uranium atoms splitting those. Those particles given off split still other atoms in a chain reaction. In nuclear power plants, control rods are used to keep the splitting regulated so it doesn't go too fast.</a:t>
            </a:r>
          </a:p>
          <a:p>
            <a:pPr eaLnBrk="1" hangingPunct="1"/>
            <a:endParaRPr lang="en-US" smtClean="0"/>
          </a:p>
          <a:p>
            <a:pPr eaLnBrk="1" hangingPunct="1"/>
            <a:r>
              <a:rPr lang="en-US" smtClean="0"/>
              <a:t>Another form of nuclear energy is called fusion. Fusion means joining smaller nuclei (the plural of nucleus) to make a larger nucleus. The sun uses nuclear fusion of hydrogen atoms into helium atoms. This gives off heat and light and other radiation.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Types and Forms of Energy</a:t>
            </a:r>
          </a:p>
        </p:txBody>
      </p:sp>
      <p:sp>
        <p:nvSpPr>
          <p:cNvPr id="32771"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3– Lesson 3.1– Investigating Energy</a:t>
            </a:r>
          </a:p>
        </p:txBody>
      </p:sp>
      <p:sp>
        <p:nvSpPr>
          <p:cNvPr id="32772" name="Rectangle 2"/>
          <p:cNvSpPr>
            <a:spLocks noGrp="1" noRot="1" noChangeAspect="1" noChangeArrowheads="1" noTextEdit="1"/>
          </p:cNvSpPr>
          <p:nvPr>
            <p:ph type="sldImg"/>
          </p:nvPr>
        </p:nvSpPr>
        <p:spPr>
          <a:ln/>
        </p:spPr>
      </p:sp>
      <p:sp>
        <p:nvSpPr>
          <p:cNvPr id="327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For example: concentrated solar radiation is used as the energy source of high-temperature process heat for driving thermochemical reactions towards the production of storable and transportable fuels. </a:t>
            </a:r>
          </a:p>
        </p:txBody>
      </p:sp>
      <p:sp>
        <p:nvSpPr>
          <p:cNvPr id="337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Types and Forms of Energy</a:t>
            </a:r>
          </a:p>
        </p:txBody>
      </p:sp>
      <p:sp>
        <p:nvSpPr>
          <p:cNvPr id="337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3– Lesson 3.1– Investigating Energy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Types and Forms of Energy</a:t>
            </a:r>
          </a:p>
        </p:txBody>
      </p:sp>
      <p:sp>
        <p:nvSpPr>
          <p:cNvPr id="34819"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3– Lesson 3.1– Investigating Energy</a:t>
            </a:r>
          </a:p>
        </p:txBody>
      </p:sp>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Types and Forms of Energy</a:t>
            </a:r>
          </a:p>
        </p:txBody>
      </p:sp>
      <p:sp>
        <p:nvSpPr>
          <p:cNvPr id="3584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3– Lesson 3.1– Investigating Energy</a:t>
            </a: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Types and Forms of Energy</a:t>
            </a:r>
          </a:p>
        </p:txBody>
      </p:sp>
      <p:sp>
        <p:nvSpPr>
          <p:cNvPr id="21507"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3– Lesson 3.1– Investigating Energy</a:t>
            </a:r>
          </a:p>
        </p:txBody>
      </p:sp>
      <p:sp>
        <p:nvSpPr>
          <p:cNvPr id="21508" name="Rectangle 2"/>
          <p:cNvSpPr>
            <a:spLocks noGrp="1" noRot="1" noChangeAspect="1" noChangeArrowheads="1" noTextEdit="1"/>
          </p:cNvSpPr>
          <p:nvPr>
            <p:ph type="sldImg"/>
          </p:nvPr>
        </p:nvSpPr>
        <p:spPr>
          <a:ln/>
        </p:spPr>
      </p:sp>
      <p:sp>
        <p:nvSpPr>
          <p:cNvPr id="215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Types and Forms of Energy</a:t>
            </a:r>
          </a:p>
        </p:txBody>
      </p:sp>
      <p:sp>
        <p:nvSpPr>
          <p:cNvPr id="22531"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3– Lesson 3.1– Investigating Energy</a:t>
            </a:r>
          </a:p>
        </p:txBody>
      </p:sp>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Energy in a system may take on various forms (e.g. kinetic, potential, heat, light). The law of conservation of energy states that energy may neither be created nor destroyed, but can change its form. Therefore the sum of all the energies in the system is a constant.</a:t>
            </a:r>
          </a:p>
          <a:p>
            <a:endParaRPr lang="en-US" smtClean="0"/>
          </a:p>
          <a:p>
            <a:r>
              <a:rPr lang="en-US" smtClean="0"/>
              <a:t>An incandescent light bulb is only 5% efficient as a lighting device. It would be more efficient as a heater! All of the energy remains, but a lot is converted to “waste” form.</a:t>
            </a:r>
          </a:p>
          <a:p>
            <a:endParaRPr lang="en-US" smtClean="0"/>
          </a:p>
          <a:p>
            <a:endParaRPr lang="en-US" smtClean="0"/>
          </a:p>
        </p:txBody>
      </p:sp>
      <p:sp>
        <p:nvSpPr>
          <p:cNvPr id="2355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Types and Forms of Energy</a:t>
            </a:r>
          </a:p>
        </p:txBody>
      </p:sp>
      <p:sp>
        <p:nvSpPr>
          <p:cNvPr id="2355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3– Lesson 3.1– Investigating Energy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Types and Forms of Energy</a:t>
            </a:r>
          </a:p>
        </p:txBody>
      </p:sp>
      <p:sp>
        <p:nvSpPr>
          <p:cNvPr id="24579"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3– Lesson 3.1– Investigating Energy</a:t>
            </a:r>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two types of energy are kinetic and potential.</a:t>
            </a:r>
          </a:p>
          <a:p>
            <a:pPr eaLnBrk="1" hangingPunct="1"/>
            <a:r>
              <a:rPr lang="en-US" smtClean="0"/>
              <a:t>Various forms of Potential energy include:</a:t>
            </a:r>
          </a:p>
          <a:p>
            <a:pPr eaLnBrk="1" hangingPunct="1"/>
            <a:r>
              <a:rPr lang="en-US" smtClean="0"/>
              <a:t>Elastic – A trampoline resists being stretched out of shape</a:t>
            </a:r>
          </a:p>
          <a:p>
            <a:pPr eaLnBrk="1" hangingPunct="1"/>
            <a:r>
              <a:rPr lang="en-US" smtClean="0"/>
              <a:t>Electrical – A battery operated flashlight converts electrical potential energy into light when turned on</a:t>
            </a:r>
          </a:p>
          <a:p>
            <a:pPr eaLnBrk="1" hangingPunct="1"/>
            <a:r>
              <a:rPr lang="en-US" smtClean="0"/>
              <a:t>Gravitational – Like an apple falling from a tree</a:t>
            </a:r>
          </a:p>
          <a:p>
            <a:pPr eaLnBrk="1" hangingPunct="1"/>
            <a:r>
              <a:rPr lang="en-US" smtClean="0"/>
              <a:t>Chemical – Energy in food is used by our bodies to move; in a lighted firecracker it is used to make a loud sound and scatter pieces of the firecracker</a:t>
            </a:r>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Types and Forms of Energy</a:t>
            </a:r>
          </a:p>
        </p:txBody>
      </p:sp>
      <p:sp>
        <p:nvSpPr>
          <p:cNvPr id="2560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3– Lesson 3.1– Investigating Energy</a:t>
            </a:r>
          </a:p>
        </p:txBody>
      </p:sp>
      <p:sp>
        <p:nvSpPr>
          <p:cNvPr id="25604" name="Rectangle 2"/>
          <p:cNvSpPr>
            <a:spLocks noGrp="1" noRot="1" noChangeAspect="1" noChangeArrowheads="1" noTextEdit="1"/>
          </p:cNvSpPr>
          <p:nvPr>
            <p:ph type="sldImg"/>
          </p:nvPr>
        </p:nvSpPr>
        <p:spPr>
          <a:ln/>
        </p:spPr>
      </p:sp>
      <p:sp>
        <p:nvSpPr>
          <p:cNvPr id="256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two types of energy are kinetic and potential.</a:t>
            </a:r>
          </a:p>
          <a:p>
            <a:pPr eaLnBrk="1" hangingPunct="1"/>
            <a:r>
              <a:rPr lang="en-US" smtClean="0"/>
              <a:t>Increase students’ awareness of kinetic energy by having them:</a:t>
            </a:r>
          </a:p>
          <a:p>
            <a:pPr eaLnBrk="1" hangingPunct="1"/>
            <a:r>
              <a:rPr lang="en-US" smtClean="0"/>
              <a:t>	-- Identify objects in motion around them</a:t>
            </a:r>
          </a:p>
          <a:p>
            <a:pPr eaLnBrk="1" hangingPunct="1"/>
            <a:r>
              <a:rPr lang="en-US" smtClean="0"/>
              <a:t>	-- Compare how various objects move (walk, roll, jump, etc.)</a:t>
            </a:r>
          </a:p>
          <a:p>
            <a:pPr eaLnBrk="1" hangingPunct="1"/>
            <a:r>
              <a:rPr lang="en-US" smtClean="0"/>
              <a:t>	-- Analyze whether stationary objects are really moving (i.e., a plant)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Types and Forms of Energy</a:t>
            </a:r>
          </a:p>
        </p:txBody>
      </p:sp>
      <p:sp>
        <p:nvSpPr>
          <p:cNvPr id="26627"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3– Lesson 3.1– Investigating Energy</a:t>
            </a:r>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Types and Forms of Energy</a:t>
            </a:r>
          </a:p>
        </p:txBody>
      </p:sp>
      <p:sp>
        <p:nvSpPr>
          <p:cNvPr id="27651"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3– Lesson 3.1– Investigating Energy</a:t>
            </a:r>
          </a:p>
        </p:txBody>
      </p:sp>
      <p:sp>
        <p:nvSpPr>
          <p:cNvPr id="27652" name="Rectangle 2"/>
          <p:cNvSpPr>
            <a:spLocks noGrp="1" noRot="1" noChangeAspect="1" noChangeArrowheads="1" noTextEdit="1"/>
          </p:cNvSpPr>
          <p:nvPr>
            <p:ph type="sldImg"/>
          </p:nvPr>
        </p:nvSpPr>
        <p:spPr>
          <a:ln/>
        </p:spPr>
      </p:sp>
      <p:sp>
        <p:nvSpPr>
          <p:cNvPr id="276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Types and Forms of Energy</a:t>
            </a:r>
          </a:p>
        </p:txBody>
      </p:sp>
      <p:sp>
        <p:nvSpPr>
          <p:cNvPr id="28675"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3– Lesson 3.1– Investigating Energy</a:t>
            </a:r>
          </a:p>
        </p:txBody>
      </p:sp>
      <p:sp>
        <p:nvSpPr>
          <p:cNvPr id="28676" name="Rectangle 2"/>
          <p:cNvSpPr>
            <a:spLocks noGrp="1" noRot="1" noChangeAspect="1" noChangeArrowheads="1" noTextEdit="1"/>
          </p:cNvSpPr>
          <p:nvPr>
            <p:ph type="sldImg"/>
          </p:nvPr>
        </p:nvSpPr>
        <p:spPr>
          <a:ln/>
        </p:spPr>
      </p:sp>
      <p:sp>
        <p:nvSpPr>
          <p:cNvPr id="286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smtClean="0"/>
              <a:t>Wood, coal, gasoline, and natural gas are fuels that contain chemical energy. When these fuels are burned, the chemical energy is released as heat.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26096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6646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4096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7F5CBD-1A5F-4D55-902D-64ADA9971FC2}" type="slidenum">
              <a:rPr lang="en-US"/>
              <a:pPr>
                <a:defRPr/>
              </a:pPr>
              <a:t>‹#›</a:t>
            </a:fld>
            <a:endParaRPr lang="en-US"/>
          </a:p>
        </p:txBody>
      </p:sp>
    </p:spTree>
    <p:extLst>
      <p:ext uri="{BB962C8B-B14F-4D97-AF65-F5344CB8AC3E}">
        <p14:creationId xmlns:p14="http://schemas.microsoft.com/office/powerpoint/2010/main" val="4120391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CBA428-3ACD-4140-8FDA-2FEB66ABADC3}" type="slidenum">
              <a:rPr lang="en-US"/>
              <a:pPr>
                <a:defRPr/>
              </a:pPr>
              <a:t>‹#›</a:t>
            </a:fld>
            <a:endParaRPr lang="en-US"/>
          </a:p>
        </p:txBody>
      </p:sp>
    </p:spTree>
    <p:extLst>
      <p:ext uri="{BB962C8B-B14F-4D97-AF65-F5344CB8AC3E}">
        <p14:creationId xmlns:p14="http://schemas.microsoft.com/office/powerpoint/2010/main" val="1771283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28C642-BEE2-4B13-96D3-4A724682581D}" type="slidenum">
              <a:rPr lang="en-US"/>
              <a:pPr>
                <a:defRPr/>
              </a:pPr>
              <a:t>‹#›</a:t>
            </a:fld>
            <a:endParaRPr lang="en-US"/>
          </a:p>
        </p:txBody>
      </p:sp>
    </p:spTree>
    <p:extLst>
      <p:ext uri="{BB962C8B-B14F-4D97-AF65-F5344CB8AC3E}">
        <p14:creationId xmlns:p14="http://schemas.microsoft.com/office/powerpoint/2010/main" val="2289700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6101BF-77BF-49AF-87A6-3AED50597030}" type="slidenum">
              <a:rPr lang="en-US"/>
              <a:pPr>
                <a:defRPr/>
              </a:pPr>
              <a:t>‹#›</a:t>
            </a:fld>
            <a:endParaRPr lang="en-US"/>
          </a:p>
        </p:txBody>
      </p:sp>
    </p:spTree>
    <p:extLst>
      <p:ext uri="{BB962C8B-B14F-4D97-AF65-F5344CB8AC3E}">
        <p14:creationId xmlns:p14="http://schemas.microsoft.com/office/powerpoint/2010/main" val="414610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E13F02E-7639-4E6A-B0C6-A9E140AAC6DB}" type="slidenum">
              <a:rPr lang="en-US"/>
              <a:pPr>
                <a:defRPr/>
              </a:pPr>
              <a:t>‹#›</a:t>
            </a:fld>
            <a:endParaRPr lang="en-US"/>
          </a:p>
        </p:txBody>
      </p:sp>
    </p:spTree>
    <p:extLst>
      <p:ext uri="{BB962C8B-B14F-4D97-AF65-F5344CB8AC3E}">
        <p14:creationId xmlns:p14="http://schemas.microsoft.com/office/powerpoint/2010/main" val="1363404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A619E82-661E-452C-8961-6174EB07E1D6}" type="slidenum">
              <a:rPr lang="en-US"/>
              <a:pPr>
                <a:defRPr/>
              </a:pPr>
              <a:t>‹#›</a:t>
            </a:fld>
            <a:endParaRPr lang="en-US"/>
          </a:p>
        </p:txBody>
      </p:sp>
    </p:spTree>
    <p:extLst>
      <p:ext uri="{BB962C8B-B14F-4D97-AF65-F5344CB8AC3E}">
        <p14:creationId xmlns:p14="http://schemas.microsoft.com/office/powerpoint/2010/main" val="4119483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DAA785B-CE77-4694-A3D0-A290BB97D25F}" type="slidenum">
              <a:rPr lang="en-US"/>
              <a:pPr>
                <a:defRPr/>
              </a:pPr>
              <a:t>‹#›</a:t>
            </a:fld>
            <a:endParaRPr lang="en-US"/>
          </a:p>
        </p:txBody>
      </p:sp>
    </p:spTree>
    <p:extLst>
      <p:ext uri="{BB962C8B-B14F-4D97-AF65-F5344CB8AC3E}">
        <p14:creationId xmlns:p14="http://schemas.microsoft.com/office/powerpoint/2010/main" val="1870740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4522AB-7DE4-4AE9-ACF4-4285EBB8F6D8}" type="slidenum">
              <a:rPr lang="en-US"/>
              <a:pPr>
                <a:defRPr/>
              </a:pPr>
              <a:t>‹#›</a:t>
            </a:fld>
            <a:endParaRPr lang="en-US"/>
          </a:p>
        </p:txBody>
      </p:sp>
    </p:spTree>
    <p:extLst>
      <p:ext uri="{BB962C8B-B14F-4D97-AF65-F5344CB8AC3E}">
        <p14:creationId xmlns:p14="http://schemas.microsoft.com/office/powerpoint/2010/main" val="57194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15761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C7E3AD-AF99-4470-8686-31991E401028}" type="slidenum">
              <a:rPr lang="en-US"/>
              <a:pPr>
                <a:defRPr/>
              </a:pPr>
              <a:t>‹#›</a:t>
            </a:fld>
            <a:endParaRPr lang="en-US"/>
          </a:p>
        </p:txBody>
      </p:sp>
    </p:spTree>
    <p:extLst>
      <p:ext uri="{BB962C8B-B14F-4D97-AF65-F5344CB8AC3E}">
        <p14:creationId xmlns:p14="http://schemas.microsoft.com/office/powerpoint/2010/main" val="1563977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9F70CD-6DA7-43A2-86B2-A608A55F1A6A}" type="slidenum">
              <a:rPr lang="en-US"/>
              <a:pPr>
                <a:defRPr/>
              </a:pPr>
              <a:t>‹#›</a:t>
            </a:fld>
            <a:endParaRPr lang="en-US"/>
          </a:p>
        </p:txBody>
      </p:sp>
    </p:spTree>
    <p:extLst>
      <p:ext uri="{BB962C8B-B14F-4D97-AF65-F5344CB8AC3E}">
        <p14:creationId xmlns:p14="http://schemas.microsoft.com/office/powerpoint/2010/main" val="1736674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AF9D58-F35A-4E39-AB8F-86613C801651}" type="slidenum">
              <a:rPr lang="en-US"/>
              <a:pPr>
                <a:defRPr/>
              </a:pPr>
              <a:t>‹#›</a:t>
            </a:fld>
            <a:endParaRPr lang="en-US"/>
          </a:p>
        </p:txBody>
      </p:sp>
    </p:spTree>
    <p:extLst>
      <p:ext uri="{BB962C8B-B14F-4D97-AF65-F5344CB8AC3E}">
        <p14:creationId xmlns:p14="http://schemas.microsoft.com/office/powerpoint/2010/main" val="58680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9931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8403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4863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24314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4183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33499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12291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E42526C1-E674-4172-A03A-F6C543428EC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rgbClr val="00386B"/>
          </a:solidFill>
          <a:latin typeface="+mj-lt"/>
          <a:ea typeface="+mj-ea"/>
          <a:cs typeface="+mj-cs"/>
        </a:defRPr>
      </a:lvl1pPr>
      <a:lvl2pPr algn="ctr" rtl="0" eaLnBrk="0" fontAlgn="base" hangingPunct="0">
        <a:spcBef>
          <a:spcPct val="0"/>
        </a:spcBef>
        <a:spcAft>
          <a:spcPct val="0"/>
        </a:spcAft>
        <a:defRPr sz="4400">
          <a:solidFill>
            <a:srgbClr val="00386B"/>
          </a:solidFill>
          <a:latin typeface="Arial" charset="0"/>
        </a:defRPr>
      </a:lvl2pPr>
      <a:lvl3pPr algn="ctr" rtl="0" eaLnBrk="0" fontAlgn="base" hangingPunct="0">
        <a:spcBef>
          <a:spcPct val="0"/>
        </a:spcBef>
        <a:spcAft>
          <a:spcPct val="0"/>
        </a:spcAft>
        <a:defRPr sz="4400">
          <a:solidFill>
            <a:srgbClr val="00386B"/>
          </a:solidFill>
          <a:latin typeface="Arial" charset="0"/>
        </a:defRPr>
      </a:lvl3pPr>
      <a:lvl4pPr algn="ctr" rtl="0" eaLnBrk="0" fontAlgn="base" hangingPunct="0">
        <a:spcBef>
          <a:spcPct val="0"/>
        </a:spcBef>
        <a:spcAft>
          <a:spcPct val="0"/>
        </a:spcAft>
        <a:defRPr sz="4400">
          <a:solidFill>
            <a:srgbClr val="00386B"/>
          </a:solidFill>
          <a:latin typeface="Arial" charset="0"/>
        </a:defRPr>
      </a:lvl4pPr>
      <a:lvl5pPr algn="ctr" rtl="0" eaLnBrk="0" fontAlgn="base" hangingPunct="0">
        <a:spcBef>
          <a:spcPct val="0"/>
        </a:spcBef>
        <a:spcAft>
          <a:spcPct val="0"/>
        </a:spcAft>
        <a:defRPr sz="4400">
          <a:solidFill>
            <a:srgbClr val="00386B"/>
          </a:solidFill>
          <a:latin typeface="Arial" charset="0"/>
        </a:defRPr>
      </a:lvl5pPr>
      <a:lvl6pPr marL="457200" algn="ctr" rtl="0" fontAlgn="base">
        <a:spcBef>
          <a:spcPct val="0"/>
        </a:spcBef>
        <a:spcAft>
          <a:spcPct val="0"/>
        </a:spcAft>
        <a:defRPr sz="4400">
          <a:solidFill>
            <a:srgbClr val="0000FF"/>
          </a:solidFill>
          <a:latin typeface="Arial" charset="0"/>
        </a:defRPr>
      </a:lvl6pPr>
      <a:lvl7pPr marL="914400" algn="ctr" rtl="0" fontAlgn="base">
        <a:spcBef>
          <a:spcPct val="0"/>
        </a:spcBef>
        <a:spcAft>
          <a:spcPct val="0"/>
        </a:spcAft>
        <a:defRPr sz="4400">
          <a:solidFill>
            <a:srgbClr val="0000FF"/>
          </a:solidFill>
          <a:latin typeface="Arial" charset="0"/>
        </a:defRPr>
      </a:lvl7pPr>
      <a:lvl8pPr marL="1371600" algn="ctr" rtl="0" fontAlgn="base">
        <a:spcBef>
          <a:spcPct val="0"/>
        </a:spcBef>
        <a:spcAft>
          <a:spcPct val="0"/>
        </a:spcAft>
        <a:defRPr sz="4400">
          <a:solidFill>
            <a:srgbClr val="0000FF"/>
          </a:solidFill>
          <a:latin typeface="Arial" charset="0"/>
        </a:defRPr>
      </a:lvl8pPr>
      <a:lvl9pPr marL="1828800" algn="ctr" rtl="0" fontAlgn="base">
        <a:spcBef>
          <a:spcPct val="0"/>
        </a:spcBef>
        <a:spcAft>
          <a:spcPct val="0"/>
        </a:spcAft>
        <a:defRPr sz="4400">
          <a:solidFill>
            <a:srgbClr val="0000FF"/>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44.gif"/></Relationships>
</file>

<file path=ppt/slides/_rels/slide16.xml.rels><?xml version="1.0" encoding="UTF-8" standalone="yes"?>
<Relationships xmlns="http://schemas.openxmlformats.org/package/2006/relationships"><Relationship Id="rId3" Type="http://schemas.openxmlformats.org/officeDocument/2006/relationships/hyperlink" Target="http://office.microsoft.com/en-us/clipart/default.aspx"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hyperlink" Target="http://www.pre.ethz.ch/research/projects/?id=solarfuel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slides/_rels/slide6.xml.rels><?xml version="1.0" encoding="UTF-8" standalone="yes"?>
<Relationships xmlns="http://schemas.openxmlformats.org/package/2006/relationships"><Relationship Id="rId8" Type="http://schemas.openxmlformats.org/officeDocument/2006/relationships/image" Target="../media/image24.gif"/><Relationship Id="rId13" Type="http://schemas.openxmlformats.org/officeDocument/2006/relationships/image" Target="../media/image29.gif"/><Relationship Id="rId3" Type="http://schemas.openxmlformats.org/officeDocument/2006/relationships/image" Target="../media/image19.gif"/><Relationship Id="rId7" Type="http://schemas.openxmlformats.org/officeDocument/2006/relationships/image" Target="../media/image23.gif"/><Relationship Id="rId12" Type="http://schemas.openxmlformats.org/officeDocument/2006/relationships/image" Target="../media/image28.gif"/><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2.gif"/><Relationship Id="rId11" Type="http://schemas.openxmlformats.org/officeDocument/2006/relationships/image" Target="../media/image27.gif"/><Relationship Id="rId5" Type="http://schemas.openxmlformats.org/officeDocument/2006/relationships/image" Target="../media/image21.gif"/><Relationship Id="rId10" Type="http://schemas.openxmlformats.org/officeDocument/2006/relationships/image" Target="../media/image26.gif"/><Relationship Id="rId4" Type="http://schemas.openxmlformats.org/officeDocument/2006/relationships/image" Target="../media/image20.gif"/><Relationship Id="rId9" Type="http://schemas.openxmlformats.org/officeDocument/2006/relationships/image" Target="../media/image25.gif"/></Relationships>
</file>

<file path=ppt/slides/_rels/slide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wmf"/><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33.jpeg"/><Relationship Id="rId5" Type="http://schemas.openxmlformats.org/officeDocument/2006/relationships/image" Target="../media/image32.wmf"/><Relationship Id="rId4" Type="http://schemas.openxmlformats.org/officeDocument/2006/relationships/image" Target="../media/image31.wmf"/></Relationships>
</file>

<file path=ppt/slides/_rels/slide8.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371600" y="4343400"/>
            <a:ext cx="6400800" cy="1123122"/>
          </a:xfrm>
          <a:prstGeom prst="rect">
            <a:avLst/>
          </a:prstGeom>
        </p:spPr>
        <p:txBody>
          <a:bodyPr>
            <a:normAutofit lnSpcReduction="10000"/>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b="1" kern="0" dirty="0" smtClean="0">
                <a:solidFill>
                  <a:srgbClr val="002060"/>
                </a:solidFill>
                <a:latin typeface="Arial" panose="020B0604020202020204" pitchFamily="34" charset="0"/>
                <a:cs typeface="Arial" panose="020B0604020202020204" pitchFamily="34" charset="0"/>
              </a:rPr>
              <a:t>Types </a:t>
            </a:r>
            <a:r>
              <a:rPr lang="en-US" b="1" kern="0" smtClean="0">
                <a:solidFill>
                  <a:srgbClr val="002060"/>
                </a:solidFill>
                <a:latin typeface="Arial" panose="020B0604020202020204" pitchFamily="34" charset="0"/>
                <a:cs typeface="Arial" panose="020B0604020202020204" pitchFamily="34" charset="0"/>
              </a:rPr>
              <a:t>of Energy</a:t>
            </a:r>
            <a:endParaRPr lang="en-US" b="1" kern="0" dirty="0" smtClean="0">
              <a:solidFill>
                <a:srgbClr val="002060"/>
              </a:solidFill>
              <a:latin typeface="Arial" panose="020B0604020202020204" pitchFamily="34" charset="0"/>
              <a:cs typeface="Arial" panose="020B0604020202020204" pitchFamily="34" charset="0"/>
            </a:endParaRPr>
          </a:p>
          <a:p>
            <a:pPr marL="0" indent="0" algn="ctr">
              <a:buNone/>
            </a:pPr>
            <a:r>
              <a:rPr lang="en-US" b="1" kern="0" dirty="0" smtClean="0">
                <a:solidFill>
                  <a:srgbClr val="002060"/>
                </a:solidFill>
                <a:latin typeface="Arial" panose="020B0604020202020204" pitchFamily="34" charset="0"/>
                <a:cs typeface="Arial" panose="020B0604020202020204" pitchFamily="34" charset="0"/>
              </a:rPr>
              <a:t>Forms of Energy</a:t>
            </a:r>
            <a:endParaRPr lang="en-US" b="1" kern="0" dirty="0">
              <a:solidFill>
                <a:srgbClr val="002060"/>
              </a:solidFill>
              <a:latin typeface="Arial" panose="020B0604020202020204" pitchFamily="34" charset="0"/>
              <a:cs typeface="Arial" panose="020B0604020202020204" pitchFamily="34" charset="0"/>
            </a:endParaRPr>
          </a:p>
        </p:txBody>
      </p:sp>
      <p:pic>
        <p:nvPicPr>
          <p:cNvPr id="5" name="Picture 4" descr="C:\Users\lsmith\Dropbox\2014-15 Curriculum Release\Notes\Logos\PLTW Logo Transpare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p:cNvSpPr txBox="1">
            <a:spLocks/>
          </p:cNvSpPr>
          <p:nvPr/>
        </p:nvSpPr>
        <p:spPr bwMode="auto">
          <a:xfrm>
            <a:off x="6934200" y="6629400"/>
            <a:ext cx="2209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2011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7"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Arial" panose="020B0604020202020204" pitchFamily="34" charset="0"/>
                <a:cs typeface="Arial" panose="020B0604020202020204" pitchFamily="34" charset="0"/>
              </a:rPr>
              <a:t>Gateway – Energy and the Environment</a:t>
            </a:r>
            <a:endParaRPr lang="en-US" sz="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Electrical Energy</a:t>
            </a:r>
          </a:p>
        </p:txBody>
      </p:sp>
      <p:sp>
        <p:nvSpPr>
          <p:cNvPr id="12291" name="Rectangle 3"/>
          <p:cNvSpPr>
            <a:spLocks noGrp="1" noChangeArrowheads="1"/>
          </p:cNvSpPr>
          <p:nvPr>
            <p:ph type="body" idx="1"/>
          </p:nvPr>
        </p:nvSpPr>
        <p:spPr>
          <a:xfrm>
            <a:off x="3494088" y="1568450"/>
            <a:ext cx="5362575" cy="4525963"/>
          </a:xfrm>
        </p:spPr>
        <p:txBody>
          <a:bodyPr/>
          <a:lstStyle/>
          <a:p>
            <a:pPr eaLnBrk="1" hangingPunct="1">
              <a:lnSpc>
                <a:spcPct val="90000"/>
              </a:lnSpc>
            </a:pPr>
            <a:r>
              <a:rPr lang="en-US" smtClean="0"/>
              <a:t>Energy that comes from the electrons within atoms </a:t>
            </a:r>
          </a:p>
          <a:p>
            <a:pPr eaLnBrk="1" hangingPunct="1">
              <a:lnSpc>
                <a:spcPct val="90000"/>
              </a:lnSpc>
            </a:pPr>
            <a:r>
              <a:rPr lang="en-US" smtClean="0"/>
              <a:t>It can be generated at a power plant or inside a battery and can power everything from remote-controlled cars to refrigerators </a:t>
            </a:r>
          </a:p>
          <a:p>
            <a:pPr eaLnBrk="1" hangingPunct="1">
              <a:lnSpc>
                <a:spcPct val="90000"/>
              </a:lnSpc>
            </a:pPr>
            <a:r>
              <a:rPr lang="en-US" smtClean="0"/>
              <a:t>Lightning and static electricity are also forms of electrical energy</a:t>
            </a:r>
          </a:p>
        </p:txBody>
      </p:sp>
      <p:pic>
        <p:nvPicPr>
          <p:cNvPr id="1229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963863"/>
            <a:ext cx="3582988"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Heat (Thermal) Energy</a:t>
            </a:r>
          </a:p>
        </p:txBody>
      </p:sp>
      <p:sp>
        <p:nvSpPr>
          <p:cNvPr id="13315" name="Rectangle 3"/>
          <p:cNvSpPr>
            <a:spLocks noGrp="1" noChangeArrowheads="1"/>
          </p:cNvSpPr>
          <p:nvPr>
            <p:ph type="body" idx="1"/>
          </p:nvPr>
        </p:nvSpPr>
        <p:spPr>
          <a:xfrm>
            <a:off x="457200" y="1600200"/>
            <a:ext cx="3998913" cy="5053013"/>
          </a:xfrm>
        </p:spPr>
        <p:txBody>
          <a:bodyPr/>
          <a:lstStyle/>
          <a:p>
            <a:pPr eaLnBrk="1" hangingPunct="1">
              <a:lnSpc>
                <a:spcPct val="90000"/>
              </a:lnSpc>
            </a:pPr>
            <a:r>
              <a:rPr lang="en-US" smtClean="0"/>
              <a:t>Energy created by the motion of atoms and molecules that occurs within an object </a:t>
            </a:r>
          </a:p>
          <a:p>
            <a:pPr eaLnBrk="1" hangingPunct="1">
              <a:lnSpc>
                <a:spcPct val="90000"/>
              </a:lnSpc>
            </a:pPr>
            <a:r>
              <a:rPr lang="en-US" smtClean="0"/>
              <a:t>Thermal energy exists when you heat a pot of water on a stove </a:t>
            </a:r>
          </a:p>
        </p:txBody>
      </p:sp>
      <p:pic>
        <p:nvPicPr>
          <p:cNvPr id="133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2863" y="1997075"/>
            <a:ext cx="3394075"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Nuclear Energy</a:t>
            </a:r>
          </a:p>
        </p:txBody>
      </p:sp>
      <p:sp>
        <p:nvSpPr>
          <p:cNvPr id="14339" name="Rectangle 3"/>
          <p:cNvSpPr>
            <a:spLocks noGrp="1" noChangeArrowheads="1"/>
          </p:cNvSpPr>
          <p:nvPr>
            <p:ph type="body" idx="1"/>
          </p:nvPr>
        </p:nvSpPr>
        <p:spPr>
          <a:xfrm>
            <a:off x="317500" y="1738313"/>
            <a:ext cx="5470525" cy="4381500"/>
          </a:xfrm>
        </p:spPr>
        <p:txBody>
          <a:bodyPr/>
          <a:lstStyle/>
          <a:p>
            <a:pPr eaLnBrk="1" hangingPunct="1"/>
            <a:r>
              <a:rPr lang="en-US" smtClean="0"/>
              <a:t>Energy contained in the nucleus of an atom </a:t>
            </a:r>
          </a:p>
          <a:p>
            <a:pPr eaLnBrk="1" hangingPunct="1"/>
            <a:r>
              <a:rPr lang="en-US" smtClean="0"/>
              <a:t>Nuclear energy is released when nuclei are split apart into several pieces, or when they are combined to form a single, larger nucleus</a:t>
            </a:r>
          </a:p>
          <a:p>
            <a:pPr eaLnBrk="1" hangingPunct="1"/>
            <a:endParaRPr lang="en-US" smtClean="0"/>
          </a:p>
        </p:txBody>
      </p:sp>
      <p:pic>
        <p:nvPicPr>
          <p:cNvPr id="14340" name="Picture 5" descr="MMAG00564_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80113" y="2154238"/>
            <a:ext cx="2938462"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Light (Radiant) Energy</a:t>
            </a:r>
          </a:p>
        </p:txBody>
      </p:sp>
      <p:sp>
        <p:nvSpPr>
          <p:cNvPr id="15363" name="Rectangle 3"/>
          <p:cNvSpPr>
            <a:spLocks noGrp="1" noChangeArrowheads="1"/>
          </p:cNvSpPr>
          <p:nvPr>
            <p:ph type="body" idx="1"/>
          </p:nvPr>
        </p:nvSpPr>
        <p:spPr>
          <a:xfrm>
            <a:off x="3571875" y="1554163"/>
            <a:ext cx="5268913" cy="4525962"/>
          </a:xfrm>
        </p:spPr>
        <p:txBody>
          <a:bodyPr/>
          <a:lstStyle/>
          <a:p>
            <a:pPr eaLnBrk="1" hangingPunct="1">
              <a:lnSpc>
                <a:spcPct val="90000"/>
              </a:lnSpc>
            </a:pPr>
            <a:r>
              <a:rPr lang="en-US" smtClean="0"/>
              <a:t>Energy that can move through empty space </a:t>
            </a:r>
          </a:p>
          <a:p>
            <a:pPr eaLnBrk="1" hangingPunct="1">
              <a:lnSpc>
                <a:spcPct val="90000"/>
              </a:lnSpc>
            </a:pPr>
            <a:r>
              <a:rPr lang="en-US" smtClean="0"/>
              <a:t>The sun and stars are powerful sources of radiant energy </a:t>
            </a:r>
          </a:p>
          <a:p>
            <a:pPr eaLnBrk="1" hangingPunct="1">
              <a:lnSpc>
                <a:spcPct val="90000"/>
              </a:lnSpc>
            </a:pPr>
            <a:r>
              <a:rPr lang="en-US" smtClean="0"/>
              <a:t>The light given off by light bulbs and campfires are also forms of radiant energy</a:t>
            </a:r>
          </a:p>
        </p:txBody>
      </p:sp>
      <p:pic>
        <p:nvPicPr>
          <p:cNvPr id="1536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525" y="1733550"/>
            <a:ext cx="2992438" cy="387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188" y="2209800"/>
            <a:ext cx="6475412"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1"/>
          <p:cNvSpPr>
            <a:spLocks noGrp="1"/>
          </p:cNvSpPr>
          <p:nvPr>
            <p:ph type="title"/>
          </p:nvPr>
        </p:nvSpPr>
        <p:spPr/>
        <p:txBody>
          <a:bodyPr/>
          <a:lstStyle/>
          <a:p>
            <a:r>
              <a:rPr lang="en-US" smtClean="0"/>
              <a:t>Energy Conversion</a:t>
            </a:r>
          </a:p>
        </p:txBody>
      </p:sp>
      <p:sp>
        <p:nvSpPr>
          <p:cNvPr id="16388" name="Content Placeholder 2"/>
          <p:cNvSpPr>
            <a:spLocks noGrp="1"/>
          </p:cNvSpPr>
          <p:nvPr>
            <p:ph idx="1"/>
          </p:nvPr>
        </p:nvSpPr>
        <p:spPr>
          <a:xfrm>
            <a:off x="457200" y="1270000"/>
            <a:ext cx="8229600" cy="4525963"/>
          </a:xfrm>
        </p:spPr>
        <p:txBody>
          <a:bodyPr/>
          <a:lstStyle/>
          <a:p>
            <a:pPr>
              <a:buFontTx/>
              <a:buNone/>
            </a:pPr>
            <a:r>
              <a:rPr lang="en-US" smtClean="0"/>
              <a:t>	All forms of energy can be converted into other forms of energy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Energy Forms</a:t>
            </a:r>
          </a:p>
        </p:txBody>
      </p:sp>
      <p:sp>
        <p:nvSpPr>
          <p:cNvPr id="47107" name="Rectangle 3"/>
          <p:cNvSpPr>
            <a:spLocks noGrp="1" noChangeArrowheads="1"/>
          </p:cNvSpPr>
          <p:nvPr>
            <p:ph type="body" idx="1"/>
          </p:nvPr>
        </p:nvSpPr>
        <p:spPr>
          <a:xfrm>
            <a:off x="747713" y="2025650"/>
            <a:ext cx="7700962" cy="4525963"/>
          </a:xfrm>
        </p:spPr>
        <p:txBody>
          <a:bodyPr/>
          <a:lstStyle/>
          <a:p>
            <a:pPr eaLnBrk="1" hangingPunct="1"/>
            <a:r>
              <a:rPr lang="en-US" smtClean="0"/>
              <a:t>These forms of energy do work that end up as motion, light, or heat.</a:t>
            </a:r>
          </a:p>
          <a:p>
            <a:pPr eaLnBrk="1" hangingPunct="1"/>
            <a:r>
              <a:rPr lang="en-US" smtClean="0"/>
              <a:t>Energy is used to power manufacturing, light buildings, propel vehicles, and communicate messages.</a:t>
            </a:r>
          </a:p>
          <a:p>
            <a:pPr eaLnBrk="1" hangingPunct="1"/>
            <a:endParaRPr lang="en-US" smtClean="0"/>
          </a:p>
          <a:p>
            <a:pPr algn="ctr" eaLnBrk="1" hangingPunct="1">
              <a:buFontTx/>
              <a:buNone/>
            </a:pPr>
            <a:r>
              <a:rPr lang="en-US" smtClean="0">
                <a:solidFill>
                  <a:srgbClr val="9E0927"/>
                </a:solidFill>
              </a:rPr>
              <a:t>What else do we use energy for?</a:t>
            </a:r>
          </a:p>
        </p:txBody>
      </p:sp>
      <p:pic>
        <p:nvPicPr>
          <p:cNvPr id="17412" name="Picture 4" descr="MMj0315758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9563" y="257175"/>
            <a:ext cx="109537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0" descr="MMj0286771000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24713" y="238125"/>
            <a:ext cx="14446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p:spPr>
        <p:txBody>
          <a:bodyPr/>
          <a:lstStyle/>
          <a:p>
            <a:pPr algn="l" eaLnBrk="1" hangingPunct="1"/>
            <a:r>
              <a:rPr lang="en-US" smtClean="0"/>
              <a:t>Image Resources</a:t>
            </a:r>
          </a:p>
        </p:txBody>
      </p:sp>
      <p:sp>
        <p:nvSpPr>
          <p:cNvPr id="18435" name="Rectangle 3"/>
          <p:cNvSpPr>
            <a:spLocks noGrp="1" noChangeArrowheads="1"/>
          </p:cNvSpPr>
          <p:nvPr>
            <p:ph type="body" idx="1"/>
          </p:nvPr>
        </p:nvSpPr>
        <p:spPr>
          <a:xfrm>
            <a:off x="457200" y="1320800"/>
            <a:ext cx="8229600" cy="5192713"/>
          </a:xfrm>
          <a:noFill/>
        </p:spPr>
        <p:txBody>
          <a:bodyPr/>
          <a:lstStyle/>
          <a:p>
            <a:pPr eaLnBrk="1" hangingPunct="1">
              <a:buFontTx/>
              <a:buNone/>
            </a:pPr>
            <a:endParaRPr lang="en-US" smtClean="0"/>
          </a:p>
          <a:p>
            <a:pPr eaLnBrk="1" hangingPunct="1">
              <a:buFontTx/>
              <a:buNone/>
            </a:pPr>
            <a:r>
              <a:rPr lang="en-US" sz="2000" smtClean="0"/>
              <a:t>Microsoft, Inc. (2009). Clip Art. Retrieved March 24, 2009, from </a:t>
            </a:r>
            <a:r>
              <a:rPr lang="en-US" sz="2000" smtClean="0">
                <a:hlinkClick r:id="rId3"/>
              </a:rPr>
              <a:t>http://office.microsoft.com/en-us/clipart/default.aspx</a:t>
            </a:r>
            <a:endParaRPr lang="en-US" sz="2000" smtClean="0"/>
          </a:p>
          <a:p>
            <a:pPr eaLnBrk="1" hangingPunct="1">
              <a:buFontTx/>
              <a:buNone/>
            </a:pPr>
            <a:endParaRPr lang="en-US" sz="2000" smtClean="0"/>
          </a:p>
          <a:p>
            <a:pPr eaLnBrk="1" hangingPunct="1">
              <a:buFontTx/>
              <a:buNone/>
            </a:pPr>
            <a:r>
              <a:rPr lang="en-US" sz="2000" smtClean="0"/>
              <a:t>ETH – Renewable Energy Carriers (2010). Professorship of Renewable Energy Carriers. Retrieved May 5, 2010, from  </a:t>
            </a:r>
            <a:r>
              <a:rPr lang="en-US" sz="2000" smtClean="0">
                <a:hlinkClick r:id="rId4"/>
              </a:rPr>
              <a:t>http://www.pre.ethz.ch/research/projects/?id=solarfuels</a:t>
            </a:r>
            <a:endParaRPr lang="en-US" sz="2000" smtClean="0"/>
          </a:p>
          <a:p>
            <a:pPr eaLnBrk="1" hangingPunct="1">
              <a:buFontTx/>
              <a:buNone/>
            </a:pPr>
            <a:endParaRPr lang="en-US" sz="20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Energy </a:t>
            </a:r>
          </a:p>
        </p:txBody>
      </p:sp>
      <p:sp>
        <p:nvSpPr>
          <p:cNvPr id="4099" name="Rectangle 3"/>
          <p:cNvSpPr>
            <a:spLocks noGrp="1" noChangeArrowheads="1"/>
          </p:cNvSpPr>
          <p:nvPr>
            <p:ph type="body" idx="1"/>
          </p:nvPr>
        </p:nvSpPr>
        <p:spPr>
          <a:xfrm>
            <a:off x="1509713" y="1600200"/>
            <a:ext cx="6464300" cy="4525963"/>
          </a:xfrm>
        </p:spPr>
        <p:txBody>
          <a:bodyPr/>
          <a:lstStyle/>
          <a:p>
            <a:pPr eaLnBrk="1" hangingPunct="1"/>
            <a:r>
              <a:rPr lang="en-US" smtClean="0"/>
              <a:t>Energy </a:t>
            </a:r>
            <a:r>
              <a:rPr lang="en-US" smtClean="0">
                <a:solidFill>
                  <a:srgbClr val="9E0927"/>
                </a:solidFill>
              </a:rPr>
              <a:t>exists</a:t>
            </a:r>
            <a:r>
              <a:rPr lang="en-US" smtClean="0"/>
              <a:t> in many forms.</a:t>
            </a:r>
          </a:p>
          <a:p>
            <a:pPr eaLnBrk="1" hangingPunct="1"/>
            <a:r>
              <a:rPr lang="en-US" smtClean="0"/>
              <a:t>Energy </a:t>
            </a:r>
            <a:r>
              <a:rPr lang="en-US" smtClean="0">
                <a:solidFill>
                  <a:srgbClr val="9E0927"/>
                </a:solidFill>
              </a:rPr>
              <a:t>can</a:t>
            </a:r>
            <a:r>
              <a:rPr lang="en-US" smtClean="0"/>
              <a:t> be moved from one object to another.</a:t>
            </a:r>
          </a:p>
          <a:p>
            <a:pPr eaLnBrk="1" hangingPunct="1"/>
            <a:r>
              <a:rPr lang="en-US" smtClean="0"/>
              <a:t>Energy </a:t>
            </a:r>
            <a:r>
              <a:rPr lang="en-US" smtClean="0">
                <a:solidFill>
                  <a:srgbClr val="9E0927"/>
                </a:solidFill>
              </a:rPr>
              <a:t>can</a:t>
            </a:r>
            <a:r>
              <a:rPr lang="en-US" smtClean="0"/>
              <a:t> be changed from one form to another.</a:t>
            </a:r>
          </a:p>
          <a:p>
            <a:pPr eaLnBrk="1" hangingPunct="1"/>
            <a:r>
              <a:rPr lang="en-US" smtClean="0"/>
              <a:t>Energy </a:t>
            </a:r>
            <a:r>
              <a:rPr lang="en-US" smtClean="0">
                <a:solidFill>
                  <a:srgbClr val="9E0927"/>
                </a:solidFill>
              </a:rPr>
              <a:t>cannot</a:t>
            </a:r>
            <a:r>
              <a:rPr lang="en-US" smtClean="0"/>
              <a:t> be created or destroyed.</a:t>
            </a:r>
          </a:p>
        </p:txBody>
      </p:sp>
      <p:pic>
        <p:nvPicPr>
          <p:cNvPr id="4100" name="Picture 6" descr="MMj0282798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9250" y="4657725"/>
            <a:ext cx="14097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1" descr="MMj0282799000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61225" y="195263"/>
            <a:ext cx="14097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2" descr="MMj02827940000[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14388" y="193675"/>
            <a:ext cx="14097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4" descr="MMj0284007000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761288" y="4419600"/>
            <a:ext cx="7524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7" descr="MMj03158120000[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863850" y="5592763"/>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20" descr="MMj02830980000[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511800" y="5546725"/>
            <a:ext cx="12192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MPj0403228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6425" y="4654550"/>
            <a:ext cx="2187575"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3" descr="MPj0430603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1963" y="4624388"/>
            <a:ext cx="2776537"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title"/>
          </p:nvPr>
        </p:nvSpPr>
        <p:spPr>
          <a:xfrm>
            <a:off x="457200" y="274638"/>
            <a:ext cx="8229600" cy="1701800"/>
          </a:xfrm>
          <a:noFill/>
        </p:spPr>
        <p:txBody>
          <a:bodyPr/>
          <a:lstStyle/>
          <a:p>
            <a:pPr eaLnBrk="1" hangingPunct="1"/>
            <a:r>
              <a:rPr lang="en-US" smtClean="0"/>
              <a:t>What is Always Present </a:t>
            </a:r>
            <a:br>
              <a:rPr lang="en-US" smtClean="0"/>
            </a:br>
            <a:r>
              <a:rPr lang="en-US" smtClean="0"/>
              <a:t>But Never Visible?</a:t>
            </a:r>
          </a:p>
        </p:txBody>
      </p:sp>
      <p:sp>
        <p:nvSpPr>
          <p:cNvPr id="40965" name="Rectangle 5"/>
          <p:cNvSpPr>
            <a:spLocks noGrp="1" noChangeArrowheads="1"/>
          </p:cNvSpPr>
          <p:nvPr>
            <p:ph type="body" idx="1"/>
          </p:nvPr>
        </p:nvSpPr>
        <p:spPr>
          <a:xfrm>
            <a:off x="457200" y="3332163"/>
            <a:ext cx="8229600" cy="1089025"/>
          </a:xfrm>
          <a:noFill/>
        </p:spPr>
        <p:txBody>
          <a:bodyPr/>
          <a:lstStyle/>
          <a:p>
            <a:pPr algn="ctr" eaLnBrk="1" hangingPunct="1">
              <a:lnSpc>
                <a:spcPct val="90000"/>
              </a:lnSpc>
              <a:buFontTx/>
              <a:buNone/>
            </a:pPr>
            <a:r>
              <a:rPr lang="en-US" smtClean="0"/>
              <a:t>Although energy isn’t visible, </a:t>
            </a:r>
          </a:p>
          <a:p>
            <a:pPr algn="ctr" eaLnBrk="1" hangingPunct="1">
              <a:lnSpc>
                <a:spcPct val="90000"/>
              </a:lnSpc>
              <a:buFontTx/>
              <a:buNone/>
            </a:pPr>
            <a:r>
              <a:rPr lang="en-US" smtClean="0"/>
              <a:t>you can detect evidence of energy.</a:t>
            </a:r>
          </a:p>
        </p:txBody>
      </p:sp>
      <p:sp>
        <p:nvSpPr>
          <p:cNvPr id="40966" name="Text Box 6"/>
          <p:cNvSpPr txBox="1">
            <a:spLocks noChangeArrowheads="1"/>
          </p:cNvSpPr>
          <p:nvPr/>
        </p:nvSpPr>
        <p:spPr bwMode="auto">
          <a:xfrm>
            <a:off x="1092200" y="2047875"/>
            <a:ext cx="69056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6000">
                <a:solidFill>
                  <a:srgbClr val="9E0927"/>
                </a:solidFill>
                <a:latin typeface="Goudy Stout" pitchFamily="18" charset="0"/>
              </a:rPr>
              <a:t>ENERGY</a:t>
            </a:r>
          </a:p>
        </p:txBody>
      </p:sp>
      <p:pic>
        <p:nvPicPr>
          <p:cNvPr id="40967" name="Picture 7" descr="MPj0422786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637088"/>
            <a:ext cx="1620838"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8" descr="MPj0409778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8138" y="4638675"/>
            <a:ext cx="154305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9" descr="MPj0422284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00650" y="4606925"/>
            <a:ext cx="1855788"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09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fill="hold" grpId="0" nodeType="clickEffect">
                                  <p:stCondLst>
                                    <p:cond delay="0"/>
                                  </p:stCondLst>
                                  <p:childTnLst>
                                    <p:animScale>
                                      <p:cBhvr>
                                        <p:cTn id="10" dur="2000" fill="hold"/>
                                        <p:tgtEl>
                                          <p:spTgt spid="40966"/>
                                        </p:tgtEl>
                                      </p:cBhvr>
                                      <p:by x="150000" y="150000"/>
                                    </p:animScale>
                                  </p:childTnLst>
                                </p:cTn>
                              </p:par>
                              <p:par>
                                <p:cTn id="11" presetID="1" presetClass="entr" presetSubtype="0" fill="hold" grpId="0" nodeType="withEffect">
                                  <p:stCondLst>
                                    <p:cond delay="0"/>
                                  </p:stCondLst>
                                  <p:childTnLst>
                                    <p:set>
                                      <p:cBhvr>
                                        <p:cTn id="12" dur="1" fill="hold">
                                          <p:stCondLst>
                                            <p:cond delay="0"/>
                                          </p:stCondLst>
                                        </p:cTn>
                                        <p:tgtEl>
                                          <p:spTgt spid="4096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6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6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6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6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96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9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build="p"/>
      <p:bldP spid="40966" grpId="0"/>
      <p:bldP spid="4096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Law of Conservation of Energy</a:t>
            </a:r>
          </a:p>
        </p:txBody>
      </p:sp>
      <p:sp>
        <p:nvSpPr>
          <p:cNvPr id="6147" name="Content Placeholder 4"/>
          <p:cNvSpPr>
            <a:spLocks noGrp="1"/>
          </p:cNvSpPr>
          <p:nvPr>
            <p:ph idx="1"/>
          </p:nvPr>
        </p:nvSpPr>
        <p:spPr>
          <a:xfrm>
            <a:off x="457200" y="1600200"/>
            <a:ext cx="8229600" cy="2413000"/>
          </a:xfrm>
        </p:spPr>
        <p:txBody>
          <a:bodyPr/>
          <a:lstStyle/>
          <a:p>
            <a:pPr>
              <a:buFontTx/>
              <a:buNone/>
            </a:pPr>
            <a:r>
              <a:rPr lang="en-US" smtClean="0"/>
              <a:t>	With every transformation, some energy is converted to less useful forms. Energy conversions are not 100% efficient. The energy output for the intended purpose is seldom the same as the energy we put in.</a:t>
            </a:r>
          </a:p>
          <a:p>
            <a:endParaRPr lang="en-US" smtClean="0"/>
          </a:p>
        </p:txBody>
      </p:sp>
      <p:pic>
        <p:nvPicPr>
          <p:cNvPr id="6148" name="Picture 4" descr="MCj042607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4475" y="4522788"/>
            <a:ext cx="1143000"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AutoShape 5"/>
          <p:cNvSpPr>
            <a:spLocks noChangeArrowheads="1"/>
          </p:cNvSpPr>
          <p:nvPr/>
        </p:nvSpPr>
        <p:spPr bwMode="auto">
          <a:xfrm>
            <a:off x="1808163" y="5116513"/>
            <a:ext cx="2001837" cy="1001712"/>
          </a:xfrm>
          <a:prstGeom prst="rightArrow">
            <a:avLst>
              <a:gd name="adj1" fmla="val 50000"/>
              <a:gd name="adj2" fmla="val 49960"/>
            </a:avLst>
          </a:prstGeom>
          <a:solidFill>
            <a:srgbClr val="FFFF00"/>
          </a:solidFill>
          <a:ln w="9525">
            <a:solidFill>
              <a:schemeClr val="tx1"/>
            </a:solidFill>
            <a:miter lim="800000"/>
            <a:headEnd/>
            <a:tailEnd/>
          </a:ln>
        </p:spPr>
        <p:txBody>
          <a:bodyPr wrap="none" anchor="ctr"/>
          <a:lstStyle/>
          <a:p>
            <a:endParaRPr lang="en-US"/>
          </a:p>
        </p:txBody>
      </p:sp>
      <p:sp>
        <p:nvSpPr>
          <p:cNvPr id="6150" name="AutoShape 6"/>
          <p:cNvSpPr>
            <a:spLocks noChangeArrowheads="1"/>
          </p:cNvSpPr>
          <p:nvPr/>
        </p:nvSpPr>
        <p:spPr bwMode="auto">
          <a:xfrm>
            <a:off x="5459413" y="4759325"/>
            <a:ext cx="1511300" cy="655638"/>
          </a:xfrm>
          <a:prstGeom prst="rightArrow">
            <a:avLst>
              <a:gd name="adj1" fmla="val 50000"/>
              <a:gd name="adj2" fmla="val 57627"/>
            </a:avLst>
          </a:prstGeom>
          <a:solidFill>
            <a:srgbClr val="FF0000"/>
          </a:solidFill>
          <a:ln w="9525">
            <a:solidFill>
              <a:schemeClr val="tx1"/>
            </a:solidFill>
            <a:miter lim="800000"/>
            <a:headEnd/>
            <a:tailEnd/>
          </a:ln>
        </p:spPr>
        <p:txBody>
          <a:bodyPr wrap="none" anchor="ctr"/>
          <a:lstStyle/>
          <a:p>
            <a:endParaRPr lang="en-US"/>
          </a:p>
        </p:txBody>
      </p:sp>
      <p:sp>
        <p:nvSpPr>
          <p:cNvPr id="6151" name="AutoShape 7"/>
          <p:cNvSpPr>
            <a:spLocks noChangeArrowheads="1"/>
          </p:cNvSpPr>
          <p:nvPr/>
        </p:nvSpPr>
        <p:spPr bwMode="auto">
          <a:xfrm>
            <a:off x="5480050" y="5811838"/>
            <a:ext cx="1431925" cy="198437"/>
          </a:xfrm>
          <a:prstGeom prst="rightArrow">
            <a:avLst>
              <a:gd name="adj1" fmla="val 50000"/>
              <a:gd name="adj2" fmla="val 180400"/>
            </a:avLst>
          </a:prstGeom>
          <a:solidFill>
            <a:srgbClr val="FFFF00"/>
          </a:solidFill>
          <a:ln w="9525">
            <a:solidFill>
              <a:schemeClr val="tx1"/>
            </a:solidFill>
            <a:miter lim="800000"/>
            <a:headEnd/>
            <a:tailEnd/>
          </a:ln>
        </p:spPr>
        <p:txBody>
          <a:bodyPr wrap="none" anchor="ctr"/>
          <a:lstStyle/>
          <a:p>
            <a:endParaRPr lang="en-US"/>
          </a:p>
        </p:txBody>
      </p:sp>
      <p:sp>
        <p:nvSpPr>
          <p:cNvPr id="6152" name="Text Box 8"/>
          <p:cNvSpPr txBox="1">
            <a:spLocks noChangeArrowheads="1"/>
          </p:cNvSpPr>
          <p:nvPr/>
        </p:nvSpPr>
        <p:spPr bwMode="auto">
          <a:xfrm>
            <a:off x="1743075" y="4670425"/>
            <a:ext cx="200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100 J electricity in</a:t>
            </a:r>
          </a:p>
        </p:txBody>
      </p:sp>
      <p:sp>
        <p:nvSpPr>
          <p:cNvPr id="6153" name="Text Box 9"/>
          <p:cNvSpPr txBox="1">
            <a:spLocks noChangeArrowheads="1"/>
          </p:cNvSpPr>
          <p:nvPr/>
        </p:nvSpPr>
        <p:spPr bwMode="auto">
          <a:xfrm>
            <a:off x="5448300" y="4470400"/>
            <a:ext cx="1504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95 J heat out</a:t>
            </a:r>
          </a:p>
        </p:txBody>
      </p:sp>
      <p:sp>
        <p:nvSpPr>
          <p:cNvPr id="6154" name="Text Box 10"/>
          <p:cNvSpPr txBox="1">
            <a:spLocks noChangeArrowheads="1"/>
          </p:cNvSpPr>
          <p:nvPr/>
        </p:nvSpPr>
        <p:spPr bwMode="auto">
          <a:xfrm>
            <a:off x="5427663" y="6002338"/>
            <a:ext cx="1352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5 J light out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Pj0405398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600325"/>
            <a:ext cx="2884488"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title"/>
          </p:nvPr>
        </p:nvSpPr>
        <p:spPr/>
        <p:txBody>
          <a:bodyPr/>
          <a:lstStyle/>
          <a:p>
            <a:pPr eaLnBrk="1" hangingPunct="1"/>
            <a:r>
              <a:rPr lang="en-US" smtClean="0"/>
              <a:t>Potential Energy</a:t>
            </a:r>
          </a:p>
        </p:txBody>
      </p:sp>
      <p:sp>
        <p:nvSpPr>
          <p:cNvPr id="7172" name="Rectangle 4"/>
          <p:cNvSpPr>
            <a:spLocks noGrp="1" noChangeArrowheads="1"/>
          </p:cNvSpPr>
          <p:nvPr>
            <p:ph type="body" idx="1"/>
          </p:nvPr>
        </p:nvSpPr>
        <p:spPr>
          <a:xfrm>
            <a:off x="457200" y="1600200"/>
            <a:ext cx="8229600" cy="1154113"/>
          </a:xfrm>
        </p:spPr>
        <p:txBody>
          <a:bodyPr/>
          <a:lstStyle/>
          <a:p>
            <a:pPr algn="ctr" eaLnBrk="1" hangingPunct="1">
              <a:buFontTx/>
              <a:buNone/>
            </a:pPr>
            <a:r>
              <a:rPr lang="en-US" smtClean="0"/>
              <a:t>The energy in matter due to its position or the arrangement of its parts</a:t>
            </a:r>
          </a:p>
        </p:txBody>
      </p:sp>
      <p:pic>
        <p:nvPicPr>
          <p:cNvPr id="7173" name="Picture 5" descr="MCj0354945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838" y="3168650"/>
            <a:ext cx="29495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MCj0231437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5263" y="3328988"/>
            <a:ext cx="242252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descr="MCSO00631_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575" y="4857750"/>
            <a:ext cx="1639888"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8" descr="MPj0408868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6150" y="4583113"/>
            <a:ext cx="2506663"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Kinetic Energy</a:t>
            </a:r>
          </a:p>
        </p:txBody>
      </p:sp>
      <p:sp>
        <p:nvSpPr>
          <p:cNvPr id="8195" name="Rectangle 3"/>
          <p:cNvSpPr>
            <a:spLocks noGrp="1" noChangeArrowheads="1"/>
          </p:cNvSpPr>
          <p:nvPr>
            <p:ph type="body" idx="1"/>
          </p:nvPr>
        </p:nvSpPr>
        <p:spPr>
          <a:xfrm>
            <a:off x="403225" y="1300163"/>
            <a:ext cx="8229600" cy="650875"/>
          </a:xfrm>
        </p:spPr>
        <p:txBody>
          <a:bodyPr/>
          <a:lstStyle/>
          <a:p>
            <a:pPr algn="ctr" eaLnBrk="1" hangingPunct="1">
              <a:buFontTx/>
              <a:buNone/>
            </a:pPr>
            <a:r>
              <a:rPr lang="en-US" smtClean="0"/>
              <a:t>Energy of a moving object</a:t>
            </a:r>
          </a:p>
        </p:txBody>
      </p:sp>
      <p:pic>
        <p:nvPicPr>
          <p:cNvPr id="8196" name="Picture 4" descr="MMj0283220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43188" y="2940050"/>
            <a:ext cx="1450975"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MMj0395743000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997575" y="3400425"/>
            <a:ext cx="1112838"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MMj01725050000[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100888" y="4548188"/>
            <a:ext cx="1770062"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descr="MMj0395776000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394200" y="2006600"/>
            <a:ext cx="1784350"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8" descr="MMj02836260000[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306638" y="5135563"/>
            <a:ext cx="1008062"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9" descr="MMj03181410000[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77825" y="4681538"/>
            <a:ext cx="155416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0" descr="MMj03546770000[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375525" y="2425700"/>
            <a:ext cx="113347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1" descr="MMj03034740000[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5875338" y="5657850"/>
            <a:ext cx="1185862"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2" descr="MMj03033720000[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3757613" y="5268913"/>
            <a:ext cx="1603375"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13" descr="MMj03033760000[1]"/>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575175" y="3365500"/>
            <a:ext cx="1304925"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14" descr="MMj03034800000[1]"/>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574675" y="2454275"/>
            <a:ext cx="15748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Six Forms of Energy</a:t>
            </a:r>
          </a:p>
        </p:txBody>
      </p:sp>
      <p:pic>
        <p:nvPicPr>
          <p:cNvPr id="9219" name="Picture 4" descr="MPj039933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688" y="2135188"/>
            <a:ext cx="1414462"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6" descr="MCj0250535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6350" y="2155825"/>
            <a:ext cx="2058988"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7" descr="MCHH01872_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113" y="4906963"/>
            <a:ext cx="1704975" cy="178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1" descr="MPj0437191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9500" y="4997450"/>
            <a:ext cx="2138363"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 Box 12"/>
          <p:cNvSpPr txBox="1">
            <a:spLocks noChangeArrowheads="1"/>
          </p:cNvSpPr>
          <p:nvPr/>
        </p:nvSpPr>
        <p:spPr bwMode="auto">
          <a:xfrm>
            <a:off x="492125" y="1631950"/>
            <a:ext cx="1728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Mechanical</a:t>
            </a:r>
          </a:p>
        </p:txBody>
      </p:sp>
      <p:sp>
        <p:nvSpPr>
          <p:cNvPr id="9224" name="Text Box 13"/>
          <p:cNvSpPr txBox="1">
            <a:spLocks noChangeArrowheads="1"/>
          </p:cNvSpPr>
          <p:nvPr/>
        </p:nvSpPr>
        <p:spPr bwMode="auto">
          <a:xfrm>
            <a:off x="3497263" y="1662113"/>
            <a:ext cx="1457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Chemical</a:t>
            </a:r>
          </a:p>
        </p:txBody>
      </p:sp>
      <p:sp>
        <p:nvSpPr>
          <p:cNvPr id="9225" name="Text Box 14"/>
          <p:cNvSpPr txBox="1">
            <a:spLocks noChangeArrowheads="1"/>
          </p:cNvSpPr>
          <p:nvPr/>
        </p:nvSpPr>
        <p:spPr bwMode="auto">
          <a:xfrm>
            <a:off x="6808788" y="1674813"/>
            <a:ext cx="142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Electrical</a:t>
            </a:r>
          </a:p>
        </p:txBody>
      </p:sp>
      <p:sp>
        <p:nvSpPr>
          <p:cNvPr id="9226" name="Text Box 15"/>
          <p:cNvSpPr txBox="1">
            <a:spLocks noChangeArrowheads="1"/>
          </p:cNvSpPr>
          <p:nvPr/>
        </p:nvSpPr>
        <p:spPr bwMode="auto">
          <a:xfrm>
            <a:off x="504825" y="4508500"/>
            <a:ext cx="2051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Heat/Thermal</a:t>
            </a:r>
          </a:p>
        </p:txBody>
      </p:sp>
      <p:sp>
        <p:nvSpPr>
          <p:cNvPr id="9227" name="Text Box 16"/>
          <p:cNvSpPr txBox="1">
            <a:spLocks noChangeArrowheads="1"/>
          </p:cNvSpPr>
          <p:nvPr/>
        </p:nvSpPr>
        <p:spPr bwMode="auto">
          <a:xfrm>
            <a:off x="6665913" y="4356100"/>
            <a:ext cx="2000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Light/Radiant</a:t>
            </a:r>
          </a:p>
        </p:txBody>
      </p:sp>
      <p:sp>
        <p:nvSpPr>
          <p:cNvPr id="9228" name="Text Box 17"/>
          <p:cNvSpPr txBox="1">
            <a:spLocks noChangeArrowheads="1"/>
          </p:cNvSpPr>
          <p:nvPr/>
        </p:nvSpPr>
        <p:spPr bwMode="auto">
          <a:xfrm>
            <a:off x="4027488" y="4546600"/>
            <a:ext cx="1236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Nuclear</a:t>
            </a:r>
          </a:p>
        </p:txBody>
      </p:sp>
      <p:pic>
        <p:nvPicPr>
          <p:cNvPr id="9229" name="Picture 16" descr="C:\Documents and Settings\jdonnan\Local Settings\Temporary Internet Files\Content.IE5\ONSWSZTS\MCj02868940000[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81800" y="4778375"/>
            <a:ext cx="1770063"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16" descr="C:\Documents and Settings\jdonnan\Local Settings\Temporary Internet Files\Content.IE5\PG2W7GZT\MPj03993970000[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4325" y="2152650"/>
            <a:ext cx="3089275"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Mechanical Energy</a:t>
            </a:r>
          </a:p>
        </p:txBody>
      </p:sp>
      <p:sp>
        <p:nvSpPr>
          <p:cNvPr id="10243" name="Rectangle 3"/>
          <p:cNvSpPr>
            <a:spLocks noGrp="1" noChangeArrowheads="1"/>
          </p:cNvSpPr>
          <p:nvPr>
            <p:ph type="body" idx="1"/>
          </p:nvPr>
        </p:nvSpPr>
        <p:spPr>
          <a:xfrm>
            <a:off x="231775" y="1366838"/>
            <a:ext cx="4851400" cy="5257800"/>
          </a:xfrm>
        </p:spPr>
        <p:txBody>
          <a:bodyPr/>
          <a:lstStyle/>
          <a:p>
            <a:pPr eaLnBrk="1" hangingPunct="1">
              <a:lnSpc>
                <a:spcPct val="90000"/>
              </a:lnSpc>
            </a:pPr>
            <a:r>
              <a:rPr lang="en-US" smtClean="0"/>
              <a:t>Energy that moves objects from place to place</a:t>
            </a:r>
          </a:p>
          <a:p>
            <a:pPr eaLnBrk="1" hangingPunct="1">
              <a:lnSpc>
                <a:spcPct val="90000"/>
              </a:lnSpc>
            </a:pPr>
            <a:r>
              <a:rPr lang="en-US" smtClean="0"/>
              <a:t>You use mechanical energy when you kick a ball or turn the pedals of a bicycle </a:t>
            </a:r>
          </a:p>
          <a:p>
            <a:pPr eaLnBrk="1" hangingPunct="1">
              <a:lnSpc>
                <a:spcPct val="90000"/>
              </a:lnSpc>
            </a:pPr>
            <a:r>
              <a:rPr lang="en-US" smtClean="0"/>
              <a:t>Other examples include water flowing in a stream, tires rolling down a road and sound waves from your iPod.</a:t>
            </a:r>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9038" y="2447925"/>
            <a:ext cx="4144962"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p:spPr>
        <p:txBody>
          <a:bodyPr/>
          <a:lstStyle/>
          <a:p>
            <a:pPr eaLnBrk="1" hangingPunct="1"/>
            <a:r>
              <a:rPr lang="en-US" smtClean="0"/>
              <a:t>Chemical Energy</a:t>
            </a:r>
          </a:p>
        </p:txBody>
      </p:sp>
      <p:sp>
        <p:nvSpPr>
          <p:cNvPr id="11267" name="Rectangle 3"/>
          <p:cNvSpPr>
            <a:spLocks noGrp="1" noChangeArrowheads="1"/>
          </p:cNvSpPr>
          <p:nvPr>
            <p:ph type="body" idx="1"/>
          </p:nvPr>
        </p:nvSpPr>
        <p:spPr>
          <a:xfrm>
            <a:off x="223838" y="1382713"/>
            <a:ext cx="4916487" cy="5033962"/>
          </a:xfrm>
          <a:noFill/>
        </p:spPr>
        <p:txBody>
          <a:bodyPr/>
          <a:lstStyle/>
          <a:p>
            <a:pPr eaLnBrk="1" hangingPunct="1">
              <a:lnSpc>
                <a:spcPct val="80000"/>
              </a:lnSpc>
            </a:pPr>
            <a:r>
              <a:rPr lang="en-US" smtClean="0"/>
              <a:t>Energy released by a chemical reaction </a:t>
            </a:r>
          </a:p>
          <a:p>
            <a:pPr eaLnBrk="1" hangingPunct="1">
              <a:lnSpc>
                <a:spcPct val="80000"/>
              </a:lnSpc>
            </a:pPr>
            <a:r>
              <a:rPr lang="en-US" smtClean="0"/>
              <a:t>The food you eat contains chemical energy that is released when you digest your meal </a:t>
            </a:r>
          </a:p>
          <a:p>
            <a:pPr eaLnBrk="1" hangingPunct="1">
              <a:lnSpc>
                <a:spcPct val="80000"/>
              </a:lnSpc>
            </a:pPr>
            <a:r>
              <a:rPr lang="en-US" smtClean="0"/>
              <a:t>Wood, coal, gasoline, and natural gas are fuels that contain chemical energy </a:t>
            </a:r>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3538" y="2032000"/>
            <a:ext cx="3338512"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ngineeringCurriculum">
  <a:themeElements>
    <a:clrScheme name="Engineering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gineeringCurriculu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ngineering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gineeringCurriculu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gineeringCurriculu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gineeringCurriculu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gineeringCurriculu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gineeringCurriculu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gineeringCurriculu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gineeringCurriculu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gineeringCurriculu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gineeringCurriculu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gineeringCurriculu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gineeringCurriculu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291</TotalTime>
  <Words>1183</Words>
  <Application>Microsoft Office PowerPoint</Application>
  <PresentationFormat>On-screen Show (4:3)</PresentationFormat>
  <Paragraphs>133</Paragraphs>
  <Slides>16</Slides>
  <Notes>16</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EngineeringCurriculum</vt:lpstr>
      <vt:lpstr>1_Custom Design</vt:lpstr>
      <vt:lpstr>PowerPoint Presentation</vt:lpstr>
      <vt:lpstr>Energy </vt:lpstr>
      <vt:lpstr>What is Always Present  But Never Visible?</vt:lpstr>
      <vt:lpstr>Law of Conservation of Energy</vt:lpstr>
      <vt:lpstr>Potential Energy</vt:lpstr>
      <vt:lpstr>Kinetic Energy</vt:lpstr>
      <vt:lpstr>Six Forms of Energy</vt:lpstr>
      <vt:lpstr>Mechanical Energy</vt:lpstr>
      <vt:lpstr>Chemical Energy</vt:lpstr>
      <vt:lpstr>Electrical Energy</vt:lpstr>
      <vt:lpstr>Heat (Thermal) Energy</vt:lpstr>
      <vt:lpstr>Nuclear Energy</vt:lpstr>
      <vt:lpstr>Light (Radiant) Energy</vt:lpstr>
      <vt:lpstr>Energy Conversion</vt:lpstr>
      <vt:lpstr>Energy Forms</vt:lpstr>
      <vt:lpstr>Image Resources</vt:lpstr>
    </vt:vector>
  </TitlesOfParts>
  <Company>Project Lead The Way,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and Forms of Energy</dc:title>
  <dc:subject>GTT - Lesson 3 - Investigating Energy</dc:subject>
  <dc:creator>GTT Revision Team</dc:creator>
  <cp:lastModifiedBy>Curriculum Laptop</cp:lastModifiedBy>
  <cp:revision>36</cp:revision>
  <dcterms:created xsi:type="dcterms:W3CDTF">2008-05-21T19:49:46Z</dcterms:created>
  <dcterms:modified xsi:type="dcterms:W3CDTF">2014-03-18T16:20:19Z</dcterms:modified>
</cp:coreProperties>
</file>